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80" r:id="rId9"/>
    <p:sldId id="278" r:id="rId10"/>
    <p:sldId id="266" r:id="rId11"/>
    <p:sldId id="281" r:id="rId12"/>
    <p:sldId id="267" r:id="rId13"/>
    <p:sldId id="279" r:id="rId14"/>
    <p:sldId id="269" r:id="rId15"/>
    <p:sldId id="270" r:id="rId16"/>
    <p:sldId id="263" r:id="rId17"/>
    <p:sldId id="276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C7062-9B85-4E6F-951C-504AF46101B4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E30-B4F6-4B4F-90E9-5B00A7DC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92B64-5ED3-4E0B-A660-09515C193AF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982E-42AD-418D-8602-61BCE957687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8847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Творческая  презентация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88720" lvl="2" indent="-274320" algn="ctr">
              <a:buClr>
                <a:schemeClr val="accent3"/>
              </a:buCl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		                      		  автор:</a:t>
            </a:r>
          </a:p>
          <a:p>
            <a:pPr marL="1188720" lvl="2" indent="-274320" algn="ctr">
              <a:buClr>
                <a:schemeClr val="accent3"/>
              </a:buCl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				              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Жилинская-Стригина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88720" lvl="2" indent="-274320" algn="ctr">
              <a:buClr>
                <a:schemeClr val="accent3"/>
              </a:buCl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Галина Ивановна,</a:t>
            </a:r>
          </a:p>
          <a:p>
            <a:pPr marL="1188720" lvl="2" indent="-274320" algn="ctr">
              <a:buClr>
                <a:schemeClr val="accent3"/>
              </a:buCl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воспитатель МДОУ </a:t>
            </a:r>
          </a:p>
          <a:p>
            <a:pPr marL="1188720" lvl="2" indent="-274320" algn="ctr">
              <a:buClr>
                <a:schemeClr val="accent3"/>
              </a:buCl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детского сада № 9                  			                      «Ласточка»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967335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СВОЕГО  ДЕЛА»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Создание </a:t>
            </a:r>
            <a:r>
              <a:rPr lang="ru-RU" sz="3200" dirty="0" err="1" smtClean="0"/>
              <a:t>соответветствующей</a:t>
            </a:r>
            <a:r>
              <a:rPr lang="ru-RU" sz="3200" dirty="0" smtClean="0"/>
              <a:t> развивающей среды, делает фольклор неотъемлемой частью общения</a:t>
            </a:r>
            <a:r>
              <a:rPr lang="ru-RU" sz="3600" dirty="0" smtClean="0"/>
              <a:t> детей</a:t>
            </a:r>
            <a:endParaRPr lang="ru-RU" sz="3600" dirty="0"/>
          </a:p>
        </p:txBody>
      </p:sp>
      <p:pic>
        <p:nvPicPr>
          <p:cNvPr id="11" name="Picture 3" descr="C:\Users\USER\Desktop\разное\фото галя конкурс\IMG_17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2786058"/>
            <a:ext cx="4041775" cy="3031894"/>
          </a:xfrm>
          <a:noFill/>
        </p:spPr>
      </p:pic>
      <p:pic>
        <p:nvPicPr>
          <p:cNvPr id="13" name="Picture 3" descr="C:\Users\USER\Desktop\разное\фото галя конкурс\DSCN13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714488"/>
            <a:ext cx="4040188" cy="303178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Речь детей находится в прямой зависимости от степени сформированности тонких движений рук.</a:t>
            </a:r>
            <a:endParaRPr lang="ru-RU" sz="2800" dirty="0"/>
          </a:p>
        </p:txBody>
      </p:sp>
      <p:pic>
        <p:nvPicPr>
          <p:cNvPr id="7" name="Picture 4" descr="C:\Users\USER\Desktop\разное\фото галя конкурс\DSCN1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214554"/>
            <a:ext cx="4040188" cy="3030746"/>
          </a:xfrm>
          <a:noFill/>
        </p:spPr>
      </p:pic>
      <p:pic>
        <p:nvPicPr>
          <p:cNvPr id="10" name="Содержимое 5" descr="DSC0097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2786058"/>
            <a:ext cx="4041775" cy="303074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Хороводные игры – любимые забавы малышей. Легко устанавливается эмоциональный контакт ребенка с педагогом, это облегчает малышу понимание речи и побуждает его подражать речевым действиям.</a:t>
            </a:r>
            <a:endParaRPr lang="ru-RU" sz="2400" dirty="0"/>
          </a:p>
        </p:txBody>
      </p:sp>
      <p:pic>
        <p:nvPicPr>
          <p:cNvPr id="7" name="Picture 3" descr="H:\Фото лето 2015\DSCN35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2928934"/>
            <a:ext cx="4041775" cy="3031331"/>
          </a:xfrm>
          <a:noFill/>
        </p:spPr>
      </p:pic>
      <p:pic>
        <p:nvPicPr>
          <p:cNvPr id="8" name="Picture 5" descr="C:\Users\USER\Desktop\разное\фото галя конкурс\DSCN1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214554"/>
            <a:ext cx="4040188" cy="30289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543296" cy="5340369"/>
          </a:xfrm>
        </p:spPr>
        <p:txBody>
          <a:bodyPr/>
          <a:lstStyle/>
          <a:p>
            <a:r>
              <a:rPr lang="ru-RU" sz="2000" dirty="0" smtClean="0"/>
              <a:t>Разнообразные виды красочных театров в сочетании с медленными, но колоритными в речевом отношении фольклорными текстами, побуждают детей проявлять свои речевые знания, эмоциональные качества, дети утверждаются в высказываниях</a:t>
            </a:r>
            <a:endParaRPr lang="ru-RU" sz="2000" dirty="0"/>
          </a:p>
        </p:txBody>
      </p:sp>
      <p:pic>
        <p:nvPicPr>
          <p:cNvPr id="5" name="Picture 3" descr="C:\Users\USER\Desktop\разное\фото галя конкурс\DSCN1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48" y="1500174"/>
            <a:ext cx="4471990" cy="36218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разное\фото галя конкурс\DSCN12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1282352"/>
            <a:ext cx="5111750" cy="383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Игры – инсценировки – способствуют развертыванию диалога, обогащению словарного запаса, интонационного и грамматического строя речи.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Народные подвижные игры, оказывают влияние на воспитание яркой интонационной выразительности , эмоциональности детей</a:t>
            </a:r>
            <a:endParaRPr lang="ru-RU" sz="2400" dirty="0"/>
          </a:p>
        </p:txBody>
      </p:sp>
      <p:pic>
        <p:nvPicPr>
          <p:cNvPr id="5" name="Picture 2" descr="C:\Users\USER\Desktop\разное\фото галя конкурс\DSCN1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44" y="1714488"/>
            <a:ext cx="5111750" cy="3833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35846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Принципы работы: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Не будь назойливой: у каждого свой мир интересов и увлечений!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Детям больше самостоятельности и права выбора!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Не развлекательность, а занимательность и увлечение, как основа эмоционального тона деятельности!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«Скрытая» дифференциация воспитанников по возможностям, интересам, особенностям и склонностям!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Умей вставать на позицию ребенка, видеть в нем личность, индивидуальность;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Помогать ребенку стать  социально значимым и успешным!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Предъявляешь требования к воспитанникам, проверь, соответствуешь ли им сам!</a:t>
            </a:r>
            <a:endParaRPr lang="ru-RU" i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Все новое – это интересно!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Одно из необходимых условий для получения хороших результатов -  </a:t>
            </a:r>
            <a:r>
              <a:rPr lang="ru-RU" sz="2000" dirty="0" smtClean="0">
                <a:solidFill>
                  <a:srgbClr val="FF0000"/>
                </a:solidFill>
              </a:rPr>
              <a:t>взаимодействие  с родителями. </a:t>
            </a:r>
            <a:r>
              <a:rPr lang="ru-RU" sz="2000" dirty="0" smtClean="0"/>
              <a:t>Лучшие образцы фольклора помогут родителям сделать свое общение с ребенком более насыщенным в эмоциональном и эстетическом плане.</a:t>
            </a:r>
            <a:endParaRPr lang="ru-RU" sz="2000" dirty="0"/>
          </a:p>
        </p:txBody>
      </p:sp>
      <p:pic>
        <p:nvPicPr>
          <p:cNvPr id="10" name="Picture 3" descr="C:\Users\USER\Desktop\галя\DSCN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285992"/>
            <a:ext cx="4040188" cy="3029054"/>
          </a:xfrm>
          <a:noFill/>
        </p:spPr>
      </p:pic>
      <p:pic>
        <p:nvPicPr>
          <p:cNvPr id="11" name="Picture 2" descr="C:\Users\USER\Desktop\галя\DSCN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928934"/>
            <a:ext cx="4041775" cy="303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4572032" cy="5815034"/>
          </a:xfrm>
        </p:spPr>
        <p:txBody>
          <a:bodyPr/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«НЕУСЛОВНЫМ ЗВУКАМ ТОЛЬКО,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УЧИТСЯ РЕБЕНОК, УЗНАВАЯ РОДНОЙ ЯЗЫК, НО ПЬЕТ ДУХОВНУЮ ЖИЗНЬ И СИЛУ ИЗ РОДНОЙ ГРУДИ РОДНОГО СЛОВА»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		К.Д. УШИНСКИЙ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Клипарт мальчик и девочка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714620"/>
            <a:ext cx="3571868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абочка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357430"/>
            <a:ext cx="856293" cy="92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928934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40719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«Едва ли можно найти материал более близкий , затрагивающий интересы и потребности детского возраста и поэтому самый занимательный, чем тот, который связан с детским бытом, с повседневной детской жизнью, который возник, вырос и развивается из исканий радости детской, народной массы – это  детский фольклор»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Г.С.Виноградов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28604"/>
            <a:ext cx="7858180" cy="5743596"/>
          </a:xfrm>
        </p:spPr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Правильно поставленная речь – является одним из  залогов успешности человека в современном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00042"/>
            <a:ext cx="7500990" cy="5672158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Выбор темы «Использование малых фольклорных жанров для развития  речи у детей раннего возраста» был не случаен,  так как я считаю, что существенная роль в процессе развития детей раннего возраста очень важна и актуальна.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Главная цель моей работы:</a:t>
            </a:r>
            <a:br>
              <a:rPr lang="ru-RU" sz="4400" dirty="0" smtClean="0"/>
            </a:br>
            <a:r>
              <a:rPr lang="ru-RU" sz="4400" i="1" dirty="0" smtClean="0">
                <a:solidFill>
                  <a:srgbClr val="FF0000"/>
                </a:solidFill>
              </a:rPr>
              <a:t>формирование  у детей связной речи в раннем возрасте через различные формы работы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51344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FF"/>
                </a:solidFill>
              </a:rPr>
              <a:t>Для достижения цели поставила перед собой следующие задачи 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Обучающие: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совершенствовать культуру речи детей;</a:t>
            </a:r>
            <a:br>
              <a:rPr lang="ru-RU" sz="2000" dirty="0" smtClean="0"/>
            </a:br>
            <a:r>
              <a:rPr lang="ru-RU" sz="2000" dirty="0" smtClean="0"/>
              <a:t>- продолжать учить пользоваться речью, как средством общения со взрослыми и сверстниками; </a:t>
            </a:r>
            <a:br>
              <a:rPr lang="ru-RU" sz="2000" dirty="0" smtClean="0"/>
            </a:br>
            <a:r>
              <a:rPr lang="ru-RU" sz="2000" dirty="0" smtClean="0"/>
              <a:t>- продолжать знакомить детей с русскими народными песенками, </a:t>
            </a:r>
            <a:r>
              <a:rPr lang="ru-RU" sz="2000" dirty="0" err="1" smtClean="0"/>
              <a:t>потешками,сказками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учить слушать их, сопровождать чтение показом театра на </a:t>
            </a:r>
            <a:r>
              <a:rPr lang="ru-RU" sz="2000" dirty="0" err="1" smtClean="0"/>
              <a:t>фланелеграфе</a:t>
            </a:r>
            <a:r>
              <a:rPr lang="ru-RU" sz="2000" dirty="0" smtClean="0"/>
              <a:t>, а так же совершенствовать умение слушать без наглядного сопровождения; </a:t>
            </a:r>
            <a:br>
              <a:rPr lang="ru-RU" sz="2000" dirty="0" smtClean="0"/>
            </a:br>
            <a:r>
              <a:rPr lang="ru-RU" sz="2000" dirty="0" smtClean="0"/>
              <a:t>- стимулировать детей договаривать, проговаривать слова, фразы при чтении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учить воспроизводить действия персонажа, входить в образ птиц.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Развивающие 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развивать речевую активность детей , мышление, память, внимание.</a:t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FF0000"/>
                </a:solidFill>
              </a:rPr>
              <a:t>Воспитательные: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/>
              <a:t>- воспитание культуры речи у детей средствами прочтения устного народного творчества, воспитывать эмоциональную отзывчивость на литературное произведение, стремление общаться со взрослыми.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42918"/>
            <a:ext cx="5486400" cy="552928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СВОЕЙ ПРАКТИКЕ Я ИСПОЛЬЗУЮ СЛЕДУЮЩИЕ ВИДЫ ДЕЯТЕЛЬНОСТИ: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-- </a:t>
            </a:r>
            <a:r>
              <a:rPr lang="ru-RU" sz="1800" dirty="0" smtClean="0"/>
              <a:t>НЕПОСРЕДСТВЕННО ОБРАЗОВАТЕЛЬНАЯ ДЕЯТЕЛЬНОСТЬ</a:t>
            </a:r>
            <a:r>
              <a:rPr lang="ru-RU" sz="1800" dirty="0" smtClean="0"/>
              <a:t>;</a:t>
            </a:r>
            <a:endParaRPr lang="ru-RU" sz="1800" dirty="0" smtClean="0"/>
          </a:p>
          <a:p>
            <a:r>
              <a:rPr lang="ru-RU" sz="1800" dirty="0" smtClean="0"/>
              <a:t>-- ИГРЫ;</a:t>
            </a:r>
          </a:p>
          <a:p>
            <a:r>
              <a:rPr lang="ru-RU" sz="1800" dirty="0" smtClean="0"/>
              <a:t>-- САМОСТОЯТЕЛЬНАЯ ТВОРЧЕСКАЯ ПРОДУКТИВНАЯ         ДЕЯТЕЛЬНОСТЬ;</a:t>
            </a:r>
          </a:p>
          <a:p>
            <a:r>
              <a:rPr lang="ru-RU" sz="1800" dirty="0" smtClean="0"/>
              <a:t>-- ДОСУГИ;</a:t>
            </a:r>
          </a:p>
          <a:p>
            <a:r>
              <a:rPr lang="ru-RU" sz="1800" dirty="0" smtClean="0"/>
              <a:t>-- КАЛЕНДАРНЫЕ ПРАЗДНИКИ; </a:t>
            </a:r>
          </a:p>
          <a:p>
            <a:r>
              <a:rPr lang="ru-RU" sz="1800" dirty="0" smtClean="0"/>
              <a:t>-- ЧТЕНИЕ И РАССКАЗЫВАНИЕ.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28604"/>
            <a:ext cx="3714776" cy="581503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ФОРМЫ МАЛОГО ФОЛЬКЛОРА:</a:t>
            </a:r>
          </a:p>
          <a:p>
            <a:r>
              <a:rPr lang="ru-RU" sz="1800" dirty="0" smtClean="0"/>
              <a:t>-- ПЕСТУШКИ;</a:t>
            </a:r>
          </a:p>
          <a:p>
            <a:pPr>
              <a:buFontTx/>
              <a:buChar char="-"/>
            </a:pPr>
            <a:r>
              <a:rPr lang="ru-RU" sz="1800" dirty="0" smtClean="0"/>
              <a:t>- КОЛЫБЕЛЬНЫЕ ПЕСНИ;</a:t>
            </a:r>
          </a:p>
          <a:p>
            <a:pPr>
              <a:buFontTx/>
              <a:buChar char="-"/>
            </a:pPr>
            <a:r>
              <a:rPr lang="ru-RU" sz="1800" dirty="0" smtClean="0"/>
              <a:t>- ПРИБАУТКИ; </a:t>
            </a:r>
          </a:p>
          <a:p>
            <a:pPr>
              <a:buFontTx/>
              <a:buChar char="-"/>
            </a:pPr>
            <a:r>
              <a:rPr lang="ru-RU" sz="1800" dirty="0" smtClean="0"/>
              <a:t>- СКОВОРОГОВОРКИ;</a:t>
            </a:r>
          </a:p>
          <a:p>
            <a:pPr>
              <a:buFontTx/>
              <a:buChar char="-"/>
            </a:pPr>
            <a:r>
              <a:rPr lang="ru-RU" sz="1800" dirty="0" smtClean="0"/>
              <a:t>- ПОСЛОВИЦЫ;</a:t>
            </a:r>
          </a:p>
          <a:p>
            <a:pPr>
              <a:buFontTx/>
              <a:buChar char="-"/>
            </a:pPr>
            <a:r>
              <a:rPr lang="ru-RU" sz="1800" dirty="0" smtClean="0"/>
              <a:t>- ПОГОВОРКИ;</a:t>
            </a:r>
          </a:p>
          <a:p>
            <a:pPr>
              <a:buFontTx/>
              <a:buChar char="-"/>
            </a:pPr>
            <a:r>
              <a:rPr lang="ru-RU" sz="1800" dirty="0" smtClean="0"/>
              <a:t>- ПОТЕШКИ;</a:t>
            </a:r>
          </a:p>
          <a:p>
            <a:pPr>
              <a:buFontTx/>
              <a:buChar char="-"/>
            </a:pPr>
            <a:r>
              <a:rPr lang="ru-RU" sz="1800" dirty="0" smtClean="0"/>
              <a:t>- СЧИТАЛКИ;</a:t>
            </a:r>
          </a:p>
          <a:p>
            <a:pPr>
              <a:buFontTx/>
              <a:buChar char="-"/>
            </a:pPr>
            <a:r>
              <a:rPr lang="ru-RU" sz="1800" dirty="0" smtClean="0"/>
              <a:t>- ЗАГАДКИ;</a:t>
            </a:r>
          </a:p>
          <a:p>
            <a:pPr>
              <a:buFontTx/>
              <a:buChar char="-"/>
            </a:pPr>
            <a:r>
              <a:rPr lang="ru-RU" sz="1800" dirty="0" smtClean="0"/>
              <a:t>- СКАЗКИ;</a:t>
            </a:r>
          </a:p>
          <a:p>
            <a:pPr>
              <a:buFontTx/>
              <a:buChar char="-"/>
            </a:pPr>
            <a:r>
              <a:rPr lang="ru-RU" sz="1800" dirty="0" smtClean="0"/>
              <a:t>- ЗАКЛИЧКИ.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nachalo4ka.ru/wp-content/uploads/2014/08/0311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428736"/>
            <a:ext cx="3516400" cy="421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399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Создание соответветствующей развивающей среды, делает фольклор неотъемлемой частью общения детей</vt:lpstr>
      <vt:lpstr>Речь детей находится в прямой зависимости от степени сформированности тонких движений рук.</vt:lpstr>
      <vt:lpstr>  Хороводные игры – любимые забавы малышей. Легко устанавливается эмоциональный контакт ребенка с педагогом, это облегчает малышу понимание речи и побуждает его подражать речевым действиям.</vt:lpstr>
      <vt:lpstr>Слайд 13</vt:lpstr>
      <vt:lpstr>Слайд 14</vt:lpstr>
      <vt:lpstr>Слайд 15</vt:lpstr>
      <vt:lpstr>Слайд 16</vt:lpstr>
      <vt:lpstr>   Одно из необходимых условий для получения хороших результатов -  взаимодействие  с родителями. Лучшие образцы фольклора помогут родителям сделать свое общение с ребенком более насыщенным в эмоциональном и эстетическом плане.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18</cp:revision>
  <dcterms:created xsi:type="dcterms:W3CDTF">2014-10-04T11:59:15Z</dcterms:created>
  <dcterms:modified xsi:type="dcterms:W3CDTF">2015-12-01T12:10:14Z</dcterms:modified>
</cp:coreProperties>
</file>